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819dff3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819dff3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3f22ff3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d3f22ff3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3f29ff19b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3f29ff19b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3f22ff3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d3f22ff33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3f29ff19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d3f29ff19b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3f28ad86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d3f28ad860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3f22ff33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d3f22ff33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3f29ff19b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d3f29ff19b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8920580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8920580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819dff3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819dff3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8920580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8920580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8920580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8920580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3ef49fe9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3ef49fe9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3ef49fe9c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3ef49fe9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b086cb2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b086cb2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b086cb22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b086cb22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3ef49fe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3ef49fe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29.png"/><Relationship Id="rId5"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Skin Cancer Detection</a:t>
            </a:r>
            <a:endParaRPr/>
          </a:p>
        </p:txBody>
      </p:sp>
      <p:pic>
        <p:nvPicPr>
          <p:cNvPr id="137" name="Google Shape;137;p17"/>
          <p:cNvPicPr preferRelativeResize="0"/>
          <p:nvPr/>
        </p:nvPicPr>
        <p:blipFill>
          <a:blip r:embed="rId4">
            <a:alphaModFix/>
          </a:blip>
          <a:stretch>
            <a:fillRect/>
          </a:stretch>
        </p:blipFill>
        <p:spPr>
          <a:xfrm>
            <a:off x="5179125" y="1534625"/>
            <a:ext cx="3495575" cy="212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 Preprocessing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idx="1" type="body"/>
          </p:nvPr>
        </p:nvSpPr>
        <p:spPr>
          <a:xfrm>
            <a:off x="727650" y="1907150"/>
            <a:ext cx="7688700" cy="3159600"/>
          </a:xfrm>
          <a:prstGeom prst="rect">
            <a:avLst/>
          </a:prstGeom>
          <a:noFill/>
          <a:ln>
            <a:noFill/>
          </a:ln>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en"/>
              <a:t>HAM10000 Dataset (“Human Against Machine with 10000 training images”)</a:t>
            </a:r>
            <a:r>
              <a:rPr lang="en" sz="1400">
                <a:solidFill>
                  <a:srgbClr val="333333"/>
                </a:solidFill>
                <a:latin typeface="Arial"/>
                <a:ea typeface="Arial"/>
                <a:cs typeface="Arial"/>
                <a:sym typeface="Arial"/>
              </a:rPr>
              <a:t> - </a:t>
            </a:r>
            <a:r>
              <a:rPr lang="en"/>
              <a:t>Large collection of dermatoscopic skin lesion images.</a:t>
            </a:r>
            <a:endParaRPr/>
          </a:p>
          <a:p>
            <a:pPr indent="-311150" lvl="0" marL="457200" rtl="0" algn="l">
              <a:spcBef>
                <a:spcPts val="1600"/>
              </a:spcBef>
              <a:spcAft>
                <a:spcPts val="0"/>
              </a:spcAft>
              <a:buSzPts val="1300"/>
              <a:buChar char="➔"/>
            </a:pPr>
            <a:r>
              <a:rPr lang="en"/>
              <a:t>Contains 7 classes of skin cancer (both benign and malignant).</a:t>
            </a:r>
            <a:endParaRPr/>
          </a:p>
          <a:p>
            <a:pPr indent="0" lvl="0" marL="457200" rtl="0" algn="l">
              <a:spcBef>
                <a:spcPts val="1600"/>
              </a:spcBef>
              <a:spcAft>
                <a:spcPts val="0"/>
              </a:spcAft>
              <a:buNone/>
            </a:pPr>
            <a:r>
              <a:rPr lang="en"/>
              <a:t>1.	Dermatofibroma (df)       				5.	</a:t>
            </a:r>
            <a:r>
              <a:rPr lang="en"/>
              <a:t>Melanoma (mel)</a:t>
            </a:r>
            <a:endParaRPr/>
          </a:p>
          <a:p>
            <a:pPr indent="457200" lvl="0" marL="0" rtl="0" algn="l">
              <a:spcBef>
                <a:spcPts val="1600"/>
              </a:spcBef>
              <a:spcAft>
                <a:spcPts val="0"/>
              </a:spcAft>
              <a:buNone/>
            </a:pPr>
            <a:r>
              <a:rPr lang="en"/>
              <a:t>2.	Vascular lesions (vasc)				6.	Benign keratosis-like lesions (bkl)</a:t>
            </a:r>
            <a:endParaRPr/>
          </a:p>
          <a:p>
            <a:pPr indent="457200" lvl="0" marL="0" rtl="0" algn="l">
              <a:spcBef>
                <a:spcPts val="1600"/>
              </a:spcBef>
              <a:spcAft>
                <a:spcPts val="0"/>
              </a:spcAft>
              <a:buNone/>
            </a:pPr>
            <a:r>
              <a:rPr lang="en"/>
              <a:t>3.	</a:t>
            </a:r>
            <a:r>
              <a:rPr lang="en"/>
              <a:t>Melanocytic nevi(nv)				7.	</a:t>
            </a:r>
            <a:r>
              <a:rPr lang="en"/>
              <a:t>Basal cell carcinoma (bcc)</a:t>
            </a:r>
            <a:endParaRPr/>
          </a:p>
          <a:p>
            <a:pPr indent="457200" lvl="0" marL="0" rtl="0" algn="l">
              <a:spcBef>
                <a:spcPts val="1600"/>
              </a:spcBef>
              <a:spcAft>
                <a:spcPts val="0"/>
              </a:spcAft>
              <a:buNone/>
            </a:pPr>
            <a:r>
              <a:rPr lang="en"/>
              <a:t>4.	</a:t>
            </a:r>
            <a:r>
              <a:rPr lang="en"/>
              <a:t>Actinic Keratosis / Bowen’s disease (akiec)</a:t>
            </a:r>
            <a:endParaRPr/>
          </a:p>
          <a:p>
            <a:pPr indent="0" lvl="0" marL="91440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1600"/>
              </a:spcBef>
              <a:spcAft>
                <a:spcPts val="1000"/>
              </a:spcAft>
              <a:buSzPts val="1300"/>
              <a:buNone/>
            </a:pPr>
            <a:r>
              <a:t/>
            </a:r>
            <a:endParaRPr/>
          </a:p>
        </p:txBody>
      </p:sp>
      <p:sp>
        <p:nvSpPr>
          <p:cNvPr id="213" name="Google Shape;213;p27"/>
          <p:cNvSpPr txBox="1"/>
          <p:nvPr>
            <p:ph type="title"/>
          </p:nvPr>
        </p:nvSpPr>
        <p:spPr>
          <a:xfrm>
            <a:off x="727650" y="12475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Dataset</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Skin Lesion Images</a:t>
            </a:r>
            <a:endParaRPr/>
          </a:p>
        </p:txBody>
      </p:sp>
      <p:pic>
        <p:nvPicPr>
          <p:cNvPr id="219" name="Google Shape;219;p28"/>
          <p:cNvPicPr preferRelativeResize="0"/>
          <p:nvPr/>
        </p:nvPicPr>
        <p:blipFill rotWithShape="1">
          <a:blip r:embed="rId3">
            <a:alphaModFix/>
          </a:blip>
          <a:srcRect b="24327" l="30844" r="10727" t="27971"/>
          <a:stretch/>
        </p:blipFill>
        <p:spPr>
          <a:xfrm>
            <a:off x="781700" y="2044481"/>
            <a:ext cx="7580600" cy="2754170"/>
          </a:xfrm>
          <a:prstGeom prst="rect">
            <a:avLst/>
          </a:prstGeom>
          <a:noFill/>
          <a:ln>
            <a:noFill/>
          </a:ln>
        </p:spPr>
      </p:pic>
      <p:sp>
        <p:nvSpPr>
          <p:cNvPr id="220" name="Google Shape;220;p28"/>
          <p:cNvSpPr txBox="1"/>
          <p:nvPr/>
        </p:nvSpPr>
        <p:spPr>
          <a:xfrm>
            <a:off x="472975" y="2138200"/>
            <a:ext cx="56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300"/>
              <a:buNone/>
            </a:pPr>
            <a:r>
              <a:t/>
            </a:r>
            <a:endParaRPr/>
          </a:p>
        </p:txBody>
      </p:sp>
      <p:sp>
        <p:nvSpPr>
          <p:cNvPr id="226" name="Google Shape;226;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a:t>
            </a:r>
            <a:r>
              <a:rPr lang="en"/>
              <a:t> does the dataset look like?</a:t>
            </a:r>
            <a:endParaRPr sz="3000"/>
          </a:p>
        </p:txBody>
      </p:sp>
      <p:pic>
        <p:nvPicPr>
          <p:cNvPr id="227" name="Google Shape;227;p29"/>
          <p:cNvPicPr preferRelativeResize="0"/>
          <p:nvPr/>
        </p:nvPicPr>
        <p:blipFill rotWithShape="1">
          <a:blip r:embed="rId3">
            <a:alphaModFix/>
          </a:blip>
          <a:srcRect b="36440" l="7073" r="41220" t="38344"/>
          <a:stretch/>
        </p:blipFill>
        <p:spPr>
          <a:xfrm>
            <a:off x="754138" y="2078875"/>
            <a:ext cx="7639327" cy="2687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idx="1" type="body"/>
          </p:nvPr>
        </p:nvSpPr>
        <p:spPr>
          <a:xfrm>
            <a:off x="729450" y="2078875"/>
            <a:ext cx="7688700" cy="2739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Skin images might contain different unwanted artifacts such as fine hair, air bubble and noise.</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Enakshi, et al.  introduced preprocessing pipeline for removing hair and noise from the dermoscopy images -</a:t>
            </a:r>
            <a:r>
              <a:rPr lang="en" sz="1100">
                <a:solidFill>
                  <a:srgbClr val="000000"/>
                </a:solidFill>
                <a:latin typeface="Arial"/>
                <a:ea typeface="Arial"/>
                <a:cs typeface="Arial"/>
                <a:sym typeface="Arial"/>
              </a:rPr>
              <a:t>  </a:t>
            </a:r>
            <a:r>
              <a:rPr b="1" lang="en"/>
              <a:t>Research on Skin Cancer Cell Detection using Image Processing.</a:t>
            </a:r>
            <a:endParaRPr b="1"/>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The second stage after preprocessing is detecting and segmenting the region of interest (ROI) which represents the lesion region.</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Ali Mohammad, et al. provided efficient method for extracting the region of interest -   </a:t>
            </a:r>
            <a:r>
              <a:rPr b="1" lang="en"/>
              <a:t>The Melanoma Skin Cancer Detection and Classification using Support Vector Machine.</a:t>
            </a:r>
            <a:endParaRPr b="1"/>
          </a:p>
          <a:p>
            <a:pPr indent="0" lvl="0" marL="0" rtl="0" algn="l">
              <a:lnSpc>
                <a:spcPct val="115000"/>
              </a:lnSpc>
              <a:spcBef>
                <a:spcPts val="1000"/>
              </a:spcBef>
              <a:spcAft>
                <a:spcPts val="1000"/>
              </a:spcAft>
              <a:buSzPts val="1300"/>
              <a:buNone/>
            </a:pPr>
            <a:r>
              <a:t/>
            </a:r>
            <a:endParaRPr/>
          </a:p>
        </p:txBody>
      </p:sp>
      <p:sp>
        <p:nvSpPr>
          <p:cNvPr id="233" name="Google Shape;233;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t>Preprocessing &amp; Image Segmentation</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idx="1" type="body"/>
          </p:nvPr>
        </p:nvSpPr>
        <p:spPr>
          <a:xfrm>
            <a:off x="729450" y="20699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Step 1 : Remove unwanted artifacts like hair by Dull Razor Method.</a:t>
            </a:r>
            <a:endParaRPr sz="1400">
              <a:solidFill>
                <a:srgbClr val="000000"/>
              </a:solidFill>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lnSpc>
                <a:spcPct val="100000"/>
              </a:lnSpc>
              <a:spcBef>
                <a:spcPts val="1600"/>
              </a:spcBef>
              <a:spcAft>
                <a:spcPts val="1600"/>
              </a:spcAft>
              <a:buNone/>
            </a:pPr>
            <a:r>
              <a:rPr lang="en" sz="1400">
                <a:solidFill>
                  <a:srgbClr val="000000"/>
                </a:solidFill>
              </a:rPr>
              <a:t>Step 2 : Remove noise by Image Blurring</a:t>
            </a:r>
            <a:endParaRPr sz="1400">
              <a:solidFill>
                <a:srgbClr val="000000"/>
              </a:solidFill>
            </a:endParaRPr>
          </a:p>
        </p:txBody>
      </p:sp>
      <p:sp>
        <p:nvSpPr>
          <p:cNvPr id="239" name="Google Shape;239;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Preprocessing</a:t>
            </a:r>
            <a:endParaRPr sz="3000"/>
          </a:p>
        </p:txBody>
      </p:sp>
      <p:pic>
        <p:nvPicPr>
          <p:cNvPr id="240" name="Google Shape;240;p31"/>
          <p:cNvPicPr preferRelativeResize="0"/>
          <p:nvPr/>
        </p:nvPicPr>
        <p:blipFill rotWithShape="1">
          <a:blip r:embed="rId3">
            <a:alphaModFix/>
          </a:blip>
          <a:srcRect b="18210" l="6924" r="42644" t="50162"/>
          <a:stretch/>
        </p:blipFill>
        <p:spPr>
          <a:xfrm>
            <a:off x="853275" y="2571750"/>
            <a:ext cx="4495027" cy="1464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46" name="Google Shape;246;p32"/>
          <p:cNvSpPr txBox="1"/>
          <p:nvPr>
            <p:ph idx="4294967295" type="title"/>
          </p:nvPr>
        </p:nvSpPr>
        <p:spPr>
          <a:xfrm>
            <a:off x="390850" y="4748150"/>
            <a:ext cx="3409500" cy="3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1400">
                <a:solidFill>
                  <a:schemeClr val="lt1"/>
                </a:solidFill>
              </a:rPr>
              <a:t>Image Segmentation</a:t>
            </a:r>
            <a:endParaRPr sz="1400">
              <a:solidFill>
                <a:srgbClr val="FFFFFF"/>
              </a:solidFill>
            </a:endParaRPr>
          </a:p>
        </p:txBody>
      </p:sp>
      <p:sp>
        <p:nvSpPr>
          <p:cNvPr id="247" name="Google Shape;247;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Preprocessing</a:t>
            </a:r>
            <a:endParaRPr b="1">
              <a:solidFill>
                <a:schemeClr val="lt1"/>
              </a:solidFill>
              <a:latin typeface="Raleway"/>
              <a:ea typeface="Raleway"/>
              <a:cs typeface="Raleway"/>
              <a:sym typeface="Raleway"/>
            </a:endParaRPr>
          </a:p>
        </p:txBody>
      </p:sp>
      <p:sp>
        <p:nvSpPr>
          <p:cNvPr id="248" name="Google Shape;248;p32"/>
          <p:cNvSpPr txBox="1"/>
          <p:nvPr/>
        </p:nvSpPr>
        <p:spPr>
          <a:xfrm>
            <a:off x="390850" y="226100"/>
            <a:ext cx="8288100" cy="42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Step 3 :  Segmentation of  lesions by finding contours.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Step 4 : Extracting the region of interest(ROI).</a:t>
            </a:r>
            <a:endParaRPr>
              <a:latin typeface="Lato"/>
              <a:ea typeface="Lato"/>
              <a:cs typeface="Lato"/>
              <a:sym typeface="Lato"/>
            </a:endParaRPr>
          </a:p>
        </p:txBody>
      </p:sp>
      <p:pic>
        <p:nvPicPr>
          <p:cNvPr id="249" name="Google Shape;249;p32"/>
          <p:cNvPicPr preferRelativeResize="0"/>
          <p:nvPr/>
        </p:nvPicPr>
        <p:blipFill rotWithShape="1">
          <a:blip r:embed="rId3">
            <a:alphaModFix/>
          </a:blip>
          <a:srcRect b="24006" l="6733" r="41868" t="45423"/>
          <a:stretch/>
        </p:blipFill>
        <p:spPr>
          <a:xfrm>
            <a:off x="1063700" y="754138"/>
            <a:ext cx="4229627" cy="1572349"/>
          </a:xfrm>
          <a:prstGeom prst="rect">
            <a:avLst/>
          </a:prstGeom>
          <a:noFill/>
          <a:ln>
            <a:noFill/>
          </a:ln>
        </p:spPr>
      </p:pic>
      <p:pic>
        <p:nvPicPr>
          <p:cNvPr id="250" name="Google Shape;250;p32"/>
          <p:cNvPicPr preferRelativeResize="0"/>
          <p:nvPr/>
        </p:nvPicPr>
        <p:blipFill rotWithShape="1">
          <a:blip r:embed="rId4">
            <a:alphaModFix/>
          </a:blip>
          <a:srcRect b="6817" l="5147" r="71653" t="62812"/>
          <a:stretch/>
        </p:blipFill>
        <p:spPr>
          <a:xfrm>
            <a:off x="1063700" y="2802575"/>
            <a:ext cx="2528251" cy="1598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56" name="Google Shape;256;p33"/>
          <p:cNvSpPr txBox="1"/>
          <p:nvPr>
            <p:ph idx="4294967295" type="title"/>
          </p:nvPr>
        </p:nvSpPr>
        <p:spPr>
          <a:xfrm>
            <a:off x="390850" y="4748150"/>
            <a:ext cx="3409500" cy="39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1400">
                <a:solidFill>
                  <a:schemeClr val="lt1"/>
                </a:solidFill>
              </a:rPr>
              <a:t>Normalize the data </a:t>
            </a:r>
            <a:endParaRPr sz="1400">
              <a:solidFill>
                <a:srgbClr val="FFFFFF"/>
              </a:solidFill>
            </a:endParaRPr>
          </a:p>
        </p:txBody>
      </p:sp>
      <p:sp>
        <p:nvSpPr>
          <p:cNvPr id="257" name="Google Shape;257;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aleway"/>
                <a:ea typeface="Raleway"/>
                <a:cs typeface="Raleway"/>
                <a:sym typeface="Raleway"/>
              </a:rPr>
              <a:t>Preprocessing</a:t>
            </a:r>
            <a:endParaRPr b="1">
              <a:solidFill>
                <a:schemeClr val="lt1"/>
              </a:solidFill>
              <a:latin typeface="Raleway"/>
              <a:ea typeface="Raleway"/>
              <a:cs typeface="Raleway"/>
              <a:sym typeface="Raleway"/>
            </a:endParaRPr>
          </a:p>
        </p:txBody>
      </p:sp>
      <p:sp>
        <p:nvSpPr>
          <p:cNvPr id="258" name="Google Shape;258;p33"/>
          <p:cNvSpPr txBox="1"/>
          <p:nvPr/>
        </p:nvSpPr>
        <p:spPr>
          <a:xfrm>
            <a:off x="390850" y="226100"/>
            <a:ext cx="8288100" cy="3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Step 5 :  Normalizing the data.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Mean = [0.485, 0.456, 0.406]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Standard deviation = [0.229, 0.224, 0.225 ]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Image</a:t>
            </a:r>
            <a:r>
              <a:rPr lang="en">
                <a:latin typeface="Lato"/>
                <a:ea typeface="Lato"/>
                <a:cs typeface="Lato"/>
                <a:sym typeface="Lato"/>
              </a:rPr>
              <a:t> Shape (3 X H X W)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where</a:t>
            </a:r>
            <a:r>
              <a:rPr lang="en">
                <a:latin typeface="Lato"/>
                <a:ea typeface="Lato"/>
                <a:cs typeface="Lato"/>
                <a:sym typeface="Lato"/>
              </a:rPr>
              <a:t>  H and W be at least 224.</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59" name="Google Shape;259;p33"/>
          <p:cNvPicPr preferRelativeResize="0"/>
          <p:nvPr/>
        </p:nvPicPr>
        <p:blipFill rotWithShape="1">
          <a:blip r:embed="rId3">
            <a:alphaModFix/>
          </a:blip>
          <a:srcRect b="29361" l="6429" r="61835" t="48185"/>
          <a:stretch/>
        </p:blipFill>
        <p:spPr>
          <a:xfrm>
            <a:off x="4518700" y="284275"/>
            <a:ext cx="4249226" cy="3482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 name="Shape 263"/>
        <p:cNvGrpSpPr/>
        <p:nvPr/>
      </p:nvGrpSpPr>
      <p:grpSpPr>
        <a:xfrm>
          <a:off x="0" y="0"/>
          <a:ext cx="0" cy="0"/>
          <a:chOff x="0" y="0"/>
          <a:chExt cx="0" cy="0"/>
        </a:xfrm>
      </p:grpSpPr>
      <p:sp>
        <p:nvSpPr>
          <p:cNvPr id="264" name="Google Shape;264;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70" name="Google Shape;270;p3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Distribution</a:t>
            </a:r>
            <a:endParaRPr b="0" sz="3000"/>
          </a:p>
        </p:txBody>
      </p:sp>
      <p:sp>
        <p:nvSpPr>
          <p:cNvPr id="271" name="Google Shape;271;p35"/>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Weighted Sampler: Weights inversely </a:t>
            </a:r>
            <a:r>
              <a:rPr lang="en" sz="1300"/>
              <a:t>proportional</a:t>
            </a:r>
            <a:r>
              <a:rPr lang="en" sz="1300"/>
              <a:t> to sample size</a:t>
            </a:r>
            <a:endParaRPr sz="1300"/>
          </a:p>
        </p:txBody>
      </p:sp>
      <p:pic>
        <p:nvPicPr>
          <p:cNvPr id="272" name="Google Shape;272;p35"/>
          <p:cNvPicPr preferRelativeResize="0"/>
          <p:nvPr/>
        </p:nvPicPr>
        <p:blipFill>
          <a:blip r:embed="rId3">
            <a:alphaModFix/>
          </a:blip>
          <a:stretch>
            <a:fillRect/>
          </a:stretch>
        </p:blipFill>
        <p:spPr>
          <a:xfrm>
            <a:off x="4827238" y="1238949"/>
            <a:ext cx="4068376" cy="29241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Members</a:t>
            </a:r>
            <a:endParaRPr sz="3000"/>
          </a:p>
        </p:txBody>
      </p:sp>
      <p:sp>
        <p:nvSpPr>
          <p:cNvPr id="143" name="Google Shape;143;p18"/>
          <p:cNvSpPr txBox="1"/>
          <p:nvPr/>
        </p:nvSpPr>
        <p:spPr>
          <a:xfrm>
            <a:off x="2032838" y="3769800"/>
            <a:ext cx="14403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Robert</a:t>
            </a:r>
            <a:endParaRPr sz="1100">
              <a:solidFill>
                <a:schemeClr val="accent1"/>
              </a:solidFill>
              <a:latin typeface="Lato"/>
              <a:ea typeface="Lato"/>
              <a:cs typeface="Lato"/>
              <a:sym typeface="Lato"/>
            </a:endParaRPr>
          </a:p>
        </p:txBody>
      </p:sp>
      <p:sp>
        <p:nvSpPr>
          <p:cNvPr id="144" name="Google Shape;144;p18"/>
          <p:cNvSpPr txBox="1"/>
          <p:nvPr/>
        </p:nvSpPr>
        <p:spPr>
          <a:xfrm>
            <a:off x="190688" y="3769800"/>
            <a:ext cx="14403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Suhail</a:t>
            </a:r>
            <a:endParaRPr sz="1100">
              <a:solidFill>
                <a:schemeClr val="accent1"/>
              </a:solidFill>
              <a:latin typeface="Lato"/>
              <a:ea typeface="Lato"/>
              <a:cs typeface="Lato"/>
              <a:sym typeface="Lato"/>
            </a:endParaRPr>
          </a:p>
        </p:txBody>
      </p:sp>
      <p:sp>
        <p:nvSpPr>
          <p:cNvPr id="145" name="Google Shape;145;p18"/>
          <p:cNvSpPr txBox="1"/>
          <p:nvPr/>
        </p:nvSpPr>
        <p:spPr>
          <a:xfrm>
            <a:off x="3877225" y="3782400"/>
            <a:ext cx="14403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Joshua</a:t>
            </a:r>
            <a:endParaRPr sz="1100">
              <a:solidFill>
                <a:schemeClr val="accent1"/>
              </a:solidFill>
              <a:latin typeface="Lato"/>
              <a:ea typeface="Lato"/>
              <a:cs typeface="Lato"/>
              <a:sym typeface="Lato"/>
            </a:endParaRPr>
          </a:p>
        </p:txBody>
      </p:sp>
      <p:pic>
        <p:nvPicPr>
          <p:cNvPr id="146" name="Google Shape;146;p18"/>
          <p:cNvPicPr preferRelativeResize="0"/>
          <p:nvPr/>
        </p:nvPicPr>
        <p:blipFill>
          <a:blip r:embed="rId3">
            <a:alphaModFix/>
          </a:blip>
          <a:stretch>
            <a:fillRect/>
          </a:stretch>
        </p:blipFill>
        <p:spPr>
          <a:xfrm>
            <a:off x="159300" y="2337588"/>
            <a:ext cx="1471700" cy="1431509"/>
          </a:xfrm>
          <a:prstGeom prst="rect">
            <a:avLst/>
          </a:prstGeom>
          <a:noFill/>
          <a:ln>
            <a:noFill/>
          </a:ln>
        </p:spPr>
      </p:pic>
      <p:pic>
        <p:nvPicPr>
          <p:cNvPr id="147" name="Google Shape;147;p18"/>
          <p:cNvPicPr preferRelativeResize="0"/>
          <p:nvPr/>
        </p:nvPicPr>
        <p:blipFill>
          <a:blip r:embed="rId4">
            <a:alphaModFix/>
          </a:blip>
          <a:stretch>
            <a:fillRect/>
          </a:stretch>
        </p:blipFill>
        <p:spPr>
          <a:xfrm>
            <a:off x="1981950" y="2293100"/>
            <a:ext cx="1589200" cy="1520470"/>
          </a:xfrm>
          <a:prstGeom prst="rect">
            <a:avLst/>
          </a:prstGeom>
          <a:noFill/>
          <a:ln>
            <a:noFill/>
          </a:ln>
        </p:spPr>
      </p:pic>
      <p:pic>
        <p:nvPicPr>
          <p:cNvPr id="148" name="Google Shape;148;p18"/>
          <p:cNvPicPr preferRelativeResize="0"/>
          <p:nvPr/>
        </p:nvPicPr>
        <p:blipFill>
          <a:blip r:embed="rId5">
            <a:alphaModFix/>
          </a:blip>
          <a:stretch>
            <a:fillRect/>
          </a:stretch>
        </p:blipFill>
        <p:spPr>
          <a:xfrm>
            <a:off x="3922100" y="2309112"/>
            <a:ext cx="1471700" cy="1488457"/>
          </a:xfrm>
          <a:prstGeom prst="rect">
            <a:avLst/>
          </a:prstGeom>
          <a:noFill/>
          <a:ln>
            <a:noFill/>
          </a:ln>
        </p:spPr>
      </p:pic>
      <p:pic>
        <p:nvPicPr>
          <p:cNvPr id="149" name="Google Shape;149;p18"/>
          <p:cNvPicPr preferRelativeResize="0"/>
          <p:nvPr/>
        </p:nvPicPr>
        <p:blipFill>
          <a:blip r:embed="rId6">
            <a:alphaModFix/>
          </a:blip>
          <a:stretch>
            <a:fillRect/>
          </a:stretch>
        </p:blipFill>
        <p:spPr>
          <a:xfrm>
            <a:off x="7489750" y="2304951"/>
            <a:ext cx="1471700" cy="1496785"/>
          </a:xfrm>
          <a:prstGeom prst="rect">
            <a:avLst/>
          </a:prstGeom>
          <a:noFill/>
          <a:ln>
            <a:noFill/>
          </a:ln>
        </p:spPr>
      </p:pic>
      <p:sp>
        <p:nvSpPr>
          <p:cNvPr id="150" name="Google Shape;150;p18"/>
          <p:cNvSpPr txBox="1"/>
          <p:nvPr/>
        </p:nvSpPr>
        <p:spPr>
          <a:xfrm>
            <a:off x="5721613" y="3769800"/>
            <a:ext cx="14403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Kavya</a:t>
            </a:r>
            <a:endParaRPr sz="1100">
              <a:solidFill>
                <a:schemeClr val="accent1"/>
              </a:solidFill>
              <a:latin typeface="Lato"/>
              <a:ea typeface="Lato"/>
              <a:cs typeface="Lato"/>
              <a:sym typeface="Lato"/>
            </a:endParaRPr>
          </a:p>
        </p:txBody>
      </p:sp>
      <p:sp>
        <p:nvSpPr>
          <p:cNvPr id="151" name="Google Shape;151;p18"/>
          <p:cNvSpPr txBox="1"/>
          <p:nvPr/>
        </p:nvSpPr>
        <p:spPr>
          <a:xfrm>
            <a:off x="7489738" y="3782400"/>
            <a:ext cx="14403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Adesoji</a:t>
            </a:r>
            <a:endParaRPr sz="1100">
              <a:solidFill>
                <a:schemeClr val="accent1"/>
              </a:solidFill>
              <a:latin typeface="Lato"/>
              <a:ea typeface="Lato"/>
              <a:cs typeface="Lato"/>
              <a:sym typeface="Lato"/>
            </a:endParaRPr>
          </a:p>
        </p:txBody>
      </p:sp>
      <p:pic>
        <p:nvPicPr>
          <p:cNvPr id="152" name="Google Shape;152;p18"/>
          <p:cNvPicPr preferRelativeResize="0"/>
          <p:nvPr/>
        </p:nvPicPr>
        <p:blipFill>
          <a:blip r:embed="rId7">
            <a:alphaModFix/>
          </a:blip>
          <a:stretch>
            <a:fillRect/>
          </a:stretch>
        </p:blipFill>
        <p:spPr>
          <a:xfrm>
            <a:off x="7489750" y="2338386"/>
            <a:ext cx="1471700" cy="1429890"/>
          </a:xfrm>
          <a:prstGeom prst="rect">
            <a:avLst/>
          </a:prstGeom>
          <a:noFill/>
          <a:ln>
            <a:noFill/>
          </a:ln>
        </p:spPr>
      </p:pic>
      <p:pic>
        <p:nvPicPr>
          <p:cNvPr id="153" name="Google Shape;153;p18"/>
          <p:cNvPicPr preferRelativeResize="0"/>
          <p:nvPr/>
        </p:nvPicPr>
        <p:blipFill>
          <a:blip r:embed="rId8">
            <a:alphaModFix/>
          </a:blip>
          <a:stretch>
            <a:fillRect/>
          </a:stretch>
        </p:blipFill>
        <p:spPr>
          <a:xfrm>
            <a:off x="5647175" y="2302400"/>
            <a:ext cx="1589200" cy="150188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Characteristics</a:t>
            </a:r>
            <a:endParaRPr/>
          </a:p>
        </p:txBody>
      </p:sp>
      <p:sp>
        <p:nvSpPr>
          <p:cNvPr id="278" name="Google Shape;27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Weighted </a:t>
            </a:r>
            <a:r>
              <a:rPr lang="en"/>
              <a:t>Data Loader</a:t>
            </a:r>
            <a:endParaRPr/>
          </a:p>
          <a:p>
            <a:pPr indent="-311150" lvl="0" marL="457200" rtl="0" algn="l">
              <a:lnSpc>
                <a:spcPct val="150000"/>
              </a:lnSpc>
              <a:spcBef>
                <a:spcPts val="0"/>
              </a:spcBef>
              <a:spcAft>
                <a:spcPts val="0"/>
              </a:spcAft>
              <a:buSzPts val="1300"/>
              <a:buChar char="●"/>
            </a:pPr>
            <a:r>
              <a:rPr lang="en"/>
              <a:t>Batch Size: 64</a:t>
            </a:r>
            <a:endParaRPr/>
          </a:p>
          <a:p>
            <a:pPr indent="-311150" lvl="0" marL="457200" rtl="0" algn="l">
              <a:lnSpc>
                <a:spcPct val="150000"/>
              </a:lnSpc>
              <a:spcBef>
                <a:spcPts val="0"/>
              </a:spcBef>
              <a:spcAft>
                <a:spcPts val="0"/>
              </a:spcAft>
              <a:buSzPts val="1300"/>
              <a:buChar char="●"/>
            </a:pPr>
            <a:r>
              <a:rPr lang="en"/>
              <a:t>Train-Test split: 0.8</a:t>
            </a:r>
            <a:endParaRPr/>
          </a:p>
          <a:p>
            <a:pPr indent="-311150" lvl="0" marL="457200" rtl="0" algn="l">
              <a:lnSpc>
                <a:spcPct val="150000"/>
              </a:lnSpc>
              <a:spcBef>
                <a:spcPts val="0"/>
              </a:spcBef>
              <a:spcAft>
                <a:spcPts val="0"/>
              </a:spcAft>
              <a:buSzPts val="1300"/>
              <a:buChar char="●"/>
            </a:pPr>
            <a:r>
              <a:rPr lang="en"/>
              <a:t>Epochs: 25</a:t>
            </a:r>
            <a:endParaRPr/>
          </a:p>
          <a:p>
            <a:pPr indent="-311150" lvl="0" marL="457200" rtl="0" algn="l">
              <a:lnSpc>
                <a:spcPct val="150000"/>
              </a:lnSpc>
              <a:spcBef>
                <a:spcPts val="0"/>
              </a:spcBef>
              <a:spcAft>
                <a:spcPts val="0"/>
              </a:spcAft>
              <a:buSzPts val="1300"/>
              <a:buChar char="●"/>
            </a:pPr>
            <a:r>
              <a:rPr lang="en"/>
              <a:t>ResNet-50 with ImageNet weights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 &gt; Building Own Model</a:t>
            </a:r>
            <a:endParaRPr/>
          </a:p>
        </p:txBody>
      </p:sp>
      <p:sp>
        <p:nvSpPr>
          <p:cNvPr id="284" name="Google Shape;284;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Better Accuracy</a:t>
            </a:r>
            <a:endParaRPr/>
          </a:p>
          <a:p>
            <a:pPr indent="-311150" lvl="0" marL="457200" rtl="0" algn="l">
              <a:lnSpc>
                <a:spcPct val="150000"/>
              </a:lnSpc>
              <a:spcBef>
                <a:spcPts val="0"/>
              </a:spcBef>
              <a:spcAft>
                <a:spcPts val="0"/>
              </a:spcAft>
              <a:buSzPts val="1300"/>
              <a:buChar char="●"/>
            </a:pPr>
            <a:r>
              <a:rPr lang="en"/>
              <a:t>Faster Convergence</a:t>
            </a:r>
            <a:endParaRPr/>
          </a:p>
          <a:p>
            <a:pPr indent="-311150" lvl="0" marL="457200" rtl="0" algn="l">
              <a:lnSpc>
                <a:spcPct val="150000"/>
              </a:lnSpc>
              <a:spcBef>
                <a:spcPts val="0"/>
              </a:spcBef>
              <a:spcAft>
                <a:spcPts val="0"/>
              </a:spcAft>
              <a:buSzPts val="1300"/>
              <a:buChar char="●"/>
            </a:pPr>
            <a:r>
              <a:rPr lang="en"/>
              <a:t>Easier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for Medical Domain?</a:t>
            </a:r>
            <a:endParaRPr/>
          </a:p>
        </p:txBody>
      </p:sp>
      <p:sp>
        <p:nvSpPr>
          <p:cNvPr id="290" name="Google Shape;29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Earlier layers: extract </a:t>
            </a:r>
            <a:r>
              <a:rPr lang="en"/>
              <a:t>image</a:t>
            </a:r>
            <a:r>
              <a:rPr lang="en"/>
              <a:t> features</a:t>
            </a:r>
            <a:endParaRPr/>
          </a:p>
          <a:p>
            <a:pPr indent="-311150" lvl="0" marL="457200" rtl="0" algn="just">
              <a:lnSpc>
                <a:spcPct val="150000"/>
              </a:lnSpc>
              <a:spcBef>
                <a:spcPts val="0"/>
              </a:spcBef>
              <a:spcAft>
                <a:spcPts val="0"/>
              </a:spcAft>
              <a:buSzPts val="1300"/>
              <a:buChar char="●"/>
            </a:pPr>
            <a:r>
              <a:rPr lang="en"/>
              <a:t>‘I</a:t>
            </a:r>
            <a:r>
              <a:rPr lang="en"/>
              <a:t>f our dataset represents some very specific domain, say for example, medical images or Chinese handwritten characters, and that no pre-trained networks on such domain can be found, we should then consider training the network from scratch.’	–StackExchange</a:t>
            </a:r>
            <a:endParaRPr/>
          </a:p>
          <a:p>
            <a:pPr indent="-311150" lvl="0" marL="457200" rtl="0" algn="just">
              <a:lnSpc>
                <a:spcPct val="150000"/>
              </a:lnSpc>
              <a:spcBef>
                <a:spcPts val="0"/>
              </a:spcBef>
              <a:spcAft>
                <a:spcPts val="0"/>
              </a:spcAft>
              <a:buSzPts val="1300"/>
              <a:buChar char="●"/>
            </a:pPr>
            <a:r>
              <a:rPr lang="en"/>
              <a:t>‘</a:t>
            </a:r>
            <a:r>
              <a:rPr lang="en"/>
              <a:t>In skin lesion classification, pretraining is performed using ImageNet. Despite the nonmedical image domain, the learned features have sufficient quality for lesion classification’ –Menegola et al., 2017</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Results</a:t>
            </a:r>
            <a:endParaRPr/>
          </a:p>
        </p:txBody>
      </p:sp>
      <p:sp>
        <p:nvSpPr>
          <p:cNvPr id="296" name="Google Shape;296;p39"/>
          <p:cNvSpPr txBox="1"/>
          <p:nvPr>
            <p:ph idx="1" type="body"/>
          </p:nvPr>
        </p:nvSpPr>
        <p:spPr>
          <a:xfrm>
            <a:off x="729450" y="2078875"/>
            <a:ext cx="4485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Accuracy &gt; 0.96 with 4 Epochs</a:t>
            </a:r>
            <a:endParaRPr/>
          </a:p>
          <a:p>
            <a:pPr indent="-311150" lvl="0" marL="457200" rtl="0" algn="l">
              <a:spcBef>
                <a:spcPts val="0"/>
              </a:spcBef>
              <a:spcAft>
                <a:spcPts val="0"/>
              </a:spcAft>
              <a:buSzPts val="1300"/>
              <a:buChar char="●"/>
            </a:pPr>
            <a:r>
              <a:rPr lang="en"/>
              <a:t>Loss: Cross Entropy</a:t>
            </a:r>
            <a:endParaRPr/>
          </a:p>
          <a:p>
            <a:pPr indent="-311150" lvl="0" marL="457200" rtl="0" algn="l">
              <a:spcBef>
                <a:spcPts val="0"/>
              </a:spcBef>
              <a:spcAft>
                <a:spcPts val="0"/>
              </a:spcAft>
              <a:buSzPts val="1300"/>
              <a:buChar char="●"/>
            </a:pPr>
            <a:r>
              <a:rPr lang="en"/>
              <a:t>Optimizer: SGD</a:t>
            </a:r>
            <a:endParaRPr/>
          </a:p>
        </p:txBody>
      </p:sp>
      <p:pic>
        <p:nvPicPr>
          <p:cNvPr id="297" name="Google Shape;297;p39"/>
          <p:cNvPicPr preferRelativeResize="0"/>
          <p:nvPr/>
        </p:nvPicPr>
        <p:blipFill>
          <a:blip r:embed="rId3">
            <a:alphaModFix/>
          </a:blip>
          <a:stretch>
            <a:fillRect/>
          </a:stretch>
        </p:blipFill>
        <p:spPr>
          <a:xfrm>
            <a:off x="5768925" y="657225"/>
            <a:ext cx="2876550" cy="3829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729450" y="1318650"/>
            <a:ext cx="503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before Fine-Tuning</a:t>
            </a:r>
            <a:endParaRPr/>
          </a:p>
        </p:txBody>
      </p:sp>
      <p:sp>
        <p:nvSpPr>
          <p:cNvPr id="308" name="Google Shape;308;p41"/>
          <p:cNvSpPr txBox="1"/>
          <p:nvPr>
            <p:ph idx="1" type="body"/>
          </p:nvPr>
        </p:nvSpPr>
        <p:spPr>
          <a:xfrm>
            <a:off x="800500" y="2571750"/>
            <a:ext cx="4485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Low Accuracy: 0.046</a:t>
            </a:r>
            <a:endParaRPr/>
          </a:p>
          <a:p>
            <a:pPr indent="-311150" lvl="0" marL="457200" rtl="0" algn="l">
              <a:spcBef>
                <a:spcPts val="0"/>
              </a:spcBef>
              <a:spcAft>
                <a:spcPts val="0"/>
              </a:spcAft>
              <a:buSzPts val="1300"/>
              <a:buChar char="●"/>
            </a:pPr>
            <a:r>
              <a:rPr lang="en"/>
              <a:t>Low Precision &amp; Recall</a:t>
            </a:r>
            <a:endParaRPr/>
          </a:p>
        </p:txBody>
      </p:sp>
      <p:pic>
        <p:nvPicPr>
          <p:cNvPr id="309" name="Google Shape;309;p41"/>
          <p:cNvPicPr preferRelativeResize="0"/>
          <p:nvPr/>
        </p:nvPicPr>
        <p:blipFill>
          <a:blip r:embed="rId3">
            <a:alphaModFix/>
          </a:blip>
          <a:stretch>
            <a:fillRect/>
          </a:stretch>
        </p:blipFill>
        <p:spPr>
          <a:xfrm>
            <a:off x="5285500" y="1914613"/>
            <a:ext cx="2924175" cy="1495425"/>
          </a:xfrm>
          <a:prstGeom prst="rect">
            <a:avLst/>
          </a:prstGeom>
          <a:noFill/>
          <a:ln>
            <a:noFill/>
          </a:ln>
        </p:spPr>
      </p:pic>
      <p:sp>
        <p:nvSpPr>
          <p:cNvPr id="310" name="Google Shape;310;p41"/>
          <p:cNvSpPr txBox="1"/>
          <p:nvPr>
            <p:ph idx="4294967295" type="subTitle"/>
          </p:nvPr>
        </p:nvSpPr>
        <p:spPr>
          <a:xfrm>
            <a:off x="5423950" y="1606525"/>
            <a:ext cx="1452900" cy="30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Confusion Matrix</a:t>
            </a:r>
            <a:endParaRPr sz="1300"/>
          </a:p>
        </p:txBody>
      </p:sp>
      <p:pic>
        <p:nvPicPr>
          <p:cNvPr id="311" name="Google Shape;311;p41"/>
          <p:cNvPicPr preferRelativeResize="0"/>
          <p:nvPr/>
        </p:nvPicPr>
        <p:blipFill>
          <a:blip r:embed="rId4">
            <a:alphaModFix/>
          </a:blip>
          <a:stretch>
            <a:fillRect/>
          </a:stretch>
        </p:blipFill>
        <p:spPr>
          <a:xfrm>
            <a:off x="1295400" y="3912725"/>
            <a:ext cx="6553200" cy="581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729450" y="1318650"/>
            <a:ext cx="503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after Fine-Tuning</a:t>
            </a:r>
            <a:endParaRPr/>
          </a:p>
        </p:txBody>
      </p:sp>
      <p:sp>
        <p:nvSpPr>
          <p:cNvPr id="317" name="Google Shape;317;p42"/>
          <p:cNvSpPr txBox="1"/>
          <p:nvPr>
            <p:ph idx="1" type="body"/>
          </p:nvPr>
        </p:nvSpPr>
        <p:spPr>
          <a:xfrm>
            <a:off x="800500" y="2571750"/>
            <a:ext cx="4485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High</a:t>
            </a:r>
            <a:r>
              <a:rPr lang="en"/>
              <a:t> Accuracy: 0.998</a:t>
            </a:r>
            <a:endParaRPr/>
          </a:p>
          <a:p>
            <a:pPr indent="-311150" lvl="0" marL="457200" rtl="0" algn="l">
              <a:spcBef>
                <a:spcPts val="0"/>
              </a:spcBef>
              <a:spcAft>
                <a:spcPts val="0"/>
              </a:spcAft>
              <a:buSzPts val="1300"/>
              <a:buChar char="●"/>
            </a:pPr>
            <a:r>
              <a:rPr lang="en"/>
              <a:t>High Precision &amp; Recall</a:t>
            </a:r>
            <a:endParaRPr/>
          </a:p>
        </p:txBody>
      </p:sp>
      <p:sp>
        <p:nvSpPr>
          <p:cNvPr id="318" name="Google Shape;318;p42"/>
          <p:cNvSpPr txBox="1"/>
          <p:nvPr>
            <p:ph idx="4294967295" type="subTitle"/>
          </p:nvPr>
        </p:nvSpPr>
        <p:spPr>
          <a:xfrm>
            <a:off x="5423950" y="1606525"/>
            <a:ext cx="1452900" cy="30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Confusion Matrix</a:t>
            </a:r>
            <a:endParaRPr sz="1300"/>
          </a:p>
        </p:txBody>
      </p:sp>
      <p:pic>
        <p:nvPicPr>
          <p:cNvPr id="319" name="Google Shape;319;p42"/>
          <p:cNvPicPr preferRelativeResize="0"/>
          <p:nvPr/>
        </p:nvPicPr>
        <p:blipFill>
          <a:blip r:embed="rId3">
            <a:alphaModFix/>
          </a:blip>
          <a:stretch>
            <a:fillRect/>
          </a:stretch>
        </p:blipFill>
        <p:spPr>
          <a:xfrm>
            <a:off x="5423950" y="2036800"/>
            <a:ext cx="3533775" cy="1476375"/>
          </a:xfrm>
          <a:prstGeom prst="rect">
            <a:avLst/>
          </a:prstGeom>
          <a:noFill/>
          <a:ln>
            <a:noFill/>
          </a:ln>
        </p:spPr>
      </p:pic>
      <p:pic>
        <p:nvPicPr>
          <p:cNvPr id="320" name="Google Shape;320;p42"/>
          <p:cNvPicPr preferRelativeResize="0"/>
          <p:nvPr/>
        </p:nvPicPr>
        <p:blipFill>
          <a:blip r:embed="rId4">
            <a:alphaModFix/>
          </a:blip>
          <a:stretch>
            <a:fillRect/>
          </a:stretch>
        </p:blipFill>
        <p:spPr>
          <a:xfrm>
            <a:off x="1104600" y="3961150"/>
            <a:ext cx="6448425" cy="590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4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26" name="Google Shape;326;p43"/>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Misclassified Images</a:t>
            </a:r>
            <a:endParaRPr sz="1400">
              <a:solidFill>
                <a:srgbClr val="FFFFFF"/>
              </a:solidFill>
            </a:endParaRPr>
          </a:p>
        </p:txBody>
      </p:sp>
      <p:pic>
        <p:nvPicPr>
          <p:cNvPr id="327" name="Google Shape;327;p43"/>
          <p:cNvPicPr preferRelativeResize="0"/>
          <p:nvPr/>
        </p:nvPicPr>
        <p:blipFill rotWithShape="1">
          <a:blip r:embed="rId3">
            <a:alphaModFix/>
          </a:blip>
          <a:srcRect b="48795" l="45292" r="40191" t="27972"/>
          <a:stretch/>
        </p:blipFill>
        <p:spPr>
          <a:xfrm>
            <a:off x="6547075" y="1261425"/>
            <a:ext cx="2496225" cy="2060976"/>
          </a:xfrm>
          <a:prstGeom prst="rect">
            <a:avLst/>
          </a:prstGeom>
          <a:noFill/>
          <a:ln>
            <a:noFill/>
          </a:ln>
        </p:spPr>
      </p:pic>
      <p:pic>
        <p:nvPicPr>
          <p:cNvPr id="328" name="Google Shape;328;p43"/>
          <p:cNvPicPr preferRelativeResize="0"/>
          <p:nvPr/>
        </p:nvPicPr>
        <p:blipFill rotWithShape="1">
          <a:blip r:embed="rId4">
            <a:alphaModFix/>
          </a:blip>
          <a:srcRect b="20040" l="6575" r="64262" t="43408"/>
          <a:stretch/>
        </p:blipFill>
        <p:spPr>
          <a:xfrm>
            <a:off x="870575" y="537538"/>
            <a:ext cx="2709448" cy="1988176"/>
          </a:xfrm>
          <a:prstGeom prst="rect">
            <a:avLst/>
          </a:prstGeom>
          <a:noFill/>
          <a:ln>
            <a:noFill/>
          </a:ln>
        </p:spPr>
      </p:pic>
      <p:pic>
        <p:nvPicPr>
          <p:cNvPr id="329" name="Google Shape;329;p43"/>
          <p:cNvPicPr preferRelativeResize="0"/>
          <p:nvPr/>
        </p:nvPicPr>
        <p:blipFill rotWithShape="1">
          <a:blip r:embed="rId3">
            <a:alphaModFix/>
          </a:blip>
          <a:srcRect b="25220" l="45426" r="40331" t="49334"/>
          <a:stretch/>
        </p:blipFill>
        <p:spPr>
          <a:xfrm>
            <a:off x="3882075" y="722375"/>
            <a:ext cx="2220851" cy="1803350"/>
          </a:xfrm>
          <a:prstGeom prst="rect">
            <a:avLst/>
          </a:prstGeom>
          <a:noFill/>
          <a:ln>
            <a:noFill/>
          </a:ln>
        </p:spPr>
      </p:pic>
      <p:sp>
        <p:nvSpPr>
          <p:cNvPr id="330" name="Google Shape;330;p43"/>
          <p:cNvSpPr txBox="1"/>
          <p:nvPr/>
        </p:nvSpPr>
        <p:spPr>
          <a:xfrm>
            <a:off x="737325" y="88825"/>
            <a:ext cx="81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Mislabelled Predictions				Predicted 					Actual </a:t>
            </a:r>
            <a:endParaRPr>
              <a:latin typeface="Lato"/>
              <a:ea typeface="Lato"/>
              <a:cs typeface="Lato"/>
              <a:sym typeface="Lato"/>
            </a:endParaRPr>
          </a:p>
        </p:txBody>
      </p:sp>
      <p:pic>
        <p:nvPicPr>
          <p:cNvPr id="331" name="Google Shape;331;p43"/>
          <p:cNvPicPr preferRelativeResize="0"/>
          <p:nvPr/>
        </p:nvPicPr>
        <p:blipFill rotWithShape="1">
          <a:blip r:embed="rId5">
            <a:alphaModFix/>
          </a:blip>
          <a:srcRect b="29291" l="37457" r="32528" t="32760"/>
          <a:stretch/>
        </p:blipFill>
        <p:spPr>
          <a:xfrm>
            <a:off x="737325" y="2574238"/>
            <a:ext cx="2788500" cy="1949376"/>
          </a:xfrm>
          <a:prstGeom prst="rect">
            <a:avLst/>
          </a:prstGeom>
          <a:noFill/>
          <a:ln>
            <a:noFill/>
          </a:ln>
        </p:spPr>
      </p:pic>
      <p:pic>
        <p:nvPicPr>
          <p:cNvPr id="332" name="Google Shape;332;p43"/>
          <p:cNvPicPr preferRelativeResize="0"/>
          <p:nvPr/>
        </p:nvPicPr>
        <p:blipFill rotWithShape="1">
          <a:blip r:embed="rId3">
            <a:alphaModFix/>
          </a:blip>
          <a:srcRect b="49280" l="31871" r="54024" t="27971"/>
          <a:stretch/>
        </p:blipFill>
        <p:spPr>
          <a:xfrm>
            <a:off x="3882063" y="2574238"/>
            <a:ext cx="2451825" cy="19493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4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8" name="Google Shape;338;p44"/>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Misclassified Images</a:t>
            </a:r>
            <a:endParaRPr sz="1400">
              <a:solidFill>
                <a:srgbClr val="FFFFFF"/>
              </a:solidFill>
            </a:endParaRPr>
          </a:p>
        </p:txBody>
      </p:sp>
      <p:pic>
        <p:nvPicPr>
          <p:cNvPr id="339" name="Google Shape;339;p44"/>
          <p:cNvPicPr preferRelativeResize="0"/>
          <p:nvPr/>
        </p:nvPicPr>
        <p:blipFill rotWithShape="1">
          <a:blip r:embed="rId3">
            <a:alphaModFix/>
          </a:blip>
          <a:srcRect b="48795" l="45292" r="40191" t="27972"/>
          <a:stretch/>
        </p:blipFill>
        <p:spPr>
          <a:xfrm>
            <a:off x="6351650" y="2571750"/>
            <a:ext cx="2408776" cy="2060976"/>
          </a:xfrm>
          <a:prstGeom prst="rect">
            <a:avLst/>
          </a:prstGeom>
          <a:noFill/>
          <a:ln>
            <a:noFill/>
          </a:ln>
        </p:spPr>
      </p:pic>
      <p:pic>
        <p:nvPicPr>
          <p:cNvPr id="340" name="Google Shape;340;p44"/>
          <p:cNvPicPr preferRelativeResize="0"/>
          <p:nvPr/>
        </p:nvPicPr>
        <p:blipFill rotWithShape="1">
          <a:blip r:embed="rId4">
            <a:alphaModFix/>
          </a:blip>
          <a:srcRect b="18416" l="38068" r="32884" t="41018"/>
          <a:stretch/>
        </p:blipFill>
        <p:spPr>
          <a:xfrm>
            <a:off x="665363" y="541875"/>
            <a:ext cx="2771625" cy="1874426"/>
          </a:xfrm>
          <a:prstGeom prst="rect">
            <a:avLst/>
          </a:prstGeom>
          <a:noFill/>
          <a:ln>
            <a:noFill/>
          </a:ln>
        </p:spPr>
      </p:pic>
      <p:pic>
        <p:nvPicPr>
          <p:cNvPr id="341" name="Google Shape;341;p44"/>
          <p:cNvPicPr preferRelativeResize="0"/>
          <p:nvPr/>
        </p:nvPicPr>
        <p:blipFill rotWithShape="1">
          <a:blip r:embed="rId3">
            <a:alphaModFix/>
          </a:blip>
          <a:srcRect b="49280" l="31871" r="54024" t="27971"/>
          <a:stretch/>
        </p:blipFill>
        <p:spPr>
          <a:xfrm>
            <a:off x="6330125" y="504400"/>
            <a:ext cx="2451825" cy="1949376"/>
          </a:xfrm>
          <a:prstGeom prst="rect">
            <a:avLst/>
          </a:prstGeom>
          <a:noFill/>
          <a:ln>
            <a:noFill/>
          </a:ln>
        </p:spPr>
      </p:pic>
      <p:pic>
        <p:nvPicPr>
          <p:cNvPr id="342" name="Google Shape;342;p44"/>
          <p:cNvPicPr preferRelativeResize="0"/>
          <p:nvPr/>
        </p:nvPicPr>
        <p:blipFill rotWithShape="1">
          <a:blip r:embed="rId3">
            <a:alphaModFix/>
          </a:blip>
          <a:srcRect b="49435" l="60057" r="26979" t="28409"/>
          <a:stretch/>
        </p:blipFill>
        <p:spPr>
          <a:xfrm>
            <a:off x="3646663" y="723988"/>
            <a:ext cx="2345226" cy="1510202"/>
          </a:xfrm>
          <a:prstGeom prst="rect">
            <a:avLst/>
          </a:prstGeom>
          <a:noFill/>
          <a:ln>
            <a:noFill/>
          </a:ln>
        </p:spPr>
      </p:pic>
      <p:sp>
        <p:nvSpPr>
          <p:cNvPr id="343" name="Google Shape;343;p44"/>
          <p:cNvSpPr txBox="1"/>
          <p:nvPr/>
        </p:nvSpPr>
        <p:spPr>
          <a:xfrm>
            <a:off x="737325" y="88825"/>
            <a:ext cx="81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Mislabelled Predictions				Predicted 					Actual </a:t>
            </a:r>
            <a:endParaRPr>
              <a:latin typeface="Lato"/>
              <a:ea typeface="Lato"/>
              <a:cs typeface="Lato"/>
              <a:sym typeface="Lato"/>
            </a:endParaRPr>
          </a:p>
        </p:txBody>
      </p:sp>
      <p:pic>
        <p:nvPicPr>
          <p:cNvPr id="344" name="Google Shape;344;p44"/>
          <p:cNvPicPr preferRelativeResize="0"/>
          <p:nvPr/>
        </p:nvPicPr>
        <p:blipFill rotWithShape="1">
          <a:blip r:embed="rId5">
            <a:alphaModFix/>
          </a:blip>
          <a:srcRect b="29239" l="6099" r="64027" t="33364"/>
          <a:stretch/>
        </p:blipFill>
        <p:spPr>
          <a:xfrm>
            <a:off x="665375" y="2551213"/>
            <a:ext cx="2567327" cy="2060976"/>
          </a:xfrm>
          <a:prstGeom prst="rect">
            <a:avLst/>
          </a:prstGeom>
          <a:noFill/>
          <a:ln>
            <a:noFill/>
          </a:ln>
        </p:spPr>
      </p:pic>
      <p:pic>
        <p:nvPicPr>
          <p:cNvPr id="345" name="Google Shape;345;p44"/>
          <p:cNvPicPr preferRelativeResize="0"/>
          <p:nvPr/>
        </p:nvPicPr>
        <p:blipFill rotWithShape="1">
          <a:blip r:embed="rId3">
            <a:alphaModFix/>
          </a:blip>
          <a:srcRect b="35510" l="73774" r="12326" t="43488"/>
          <a:stretch/>
        </p:blipFill>
        <p:spPr>
          <a:xfrm>
            <a:off x="3748837" y="2571750"/>
            <a:ext cx="2140902" cy="18788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next?</a:t>
            </a:r>
            <a:endParaRPr sz="3000"/>
          </a:p>
        </p:txBody>
      </p:sp>
      <p:sp>
        <p:nvSpPr>
          <p:cNvPr id="356" name="Google Shape;356;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Develop a mobile application for real time classification of skin lesions.</a:t>
            </a:r>
            <a:endParaRPr/>
          </a:p>
          <a:p>
            <a:pPr indent="-311150" lvl="0" marL="457200" rtl="0" algn="l">
              <a:spcBef>
                <a:spcPts val="1000"/>
              </a:spcBef>
              <a:spcAft>
                <a:spcPts val="0"/>
              </a:spcAft>
              <a:buSzPts val="1300"/>
              <a:buChar char="➔"/>
            </a:pPr>
            <a:r>
              <a:rPr lang="en"/>
              <a:t>Enhance the input images for performing segmentation along with classification.</a:t>
            </a:r>
            <a:endParaRPr/>
          </a:p>
          <a:p>
            <a:pPr indent="0" lvl="0" marL="457200" rtl="0" algn="l">
              <a:spcBef>
                <a:spcPts val="1000"/>
              </a:spcBef>
              <a:spcAft>
                <a:spcPts val="10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64" name="Google Shape;164;p2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State the problem you are solving in one or two sentences. </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rPr lang="en"/>
              <a:t>We are trying to make skin cancer detection </a:t>
            </a:r>
            <a:endParaRPr/>
          </a:p>
          <a:p>
            <a:pPr indent="0" lvl="0" marL="0" rtl="0" algn="l">
              <a:spcBef>
                <a:spcPts val="1600"/>
              </a:spcBef>
              <a:spcAft>
                <a:spcPts val="0"/>
              </a:spcAft>
              <a:buNone/>
            </a:pPr>
            <a:r>
              <a:rPr lang="en"/>
              <a:t>-More Economical</a:t>
            </a:r>
            <a:endParaRPr/>
          </a:p>
          <a:p>
            <a:pPr indent="0" lvl="0" marL="0" rtl="0" algn="l">
              <a:spcBef>
                <a:spcPts val="1600"/>
              </a:spcBef>
              <a:spcAft>
                <a:spcPts val="0"/>
              </a:spcAft>
              <a:buNone/>
            </a:pPr>
            <a:r>
              <a:rPr lang="en"/>
              <a:t>-More Accurate</a:t>
            </a:r>
            <a:endParaRPr/>
          </a:p>
          <a:p>
            <a:pPr indent="0" lvl="0" marL="0" rtl="0" algn="l">
              <a:spcBef>
                <a:spcPts val="1600"/>
              </a:spcBef>
              <a:spcAft>
                <a:spcPts val="0"/>
              </a:spcAft>
              <a:buNone/>
            </a:pPr>
            <a:r>
              <a:rPr lang="en"/>
              <a:t>- Increase speed of diagnosis</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customers do today</a:t>
            </a:r>
            <a:endParaRPr sz="3000"/>
          </a:p>
          <a:p>
            <a:pPr indent="0" lvl="0" marL="0" rtl="0" algn="l">
              <a:spcBef>
                <a:spcPts val="0"/>
              </a:spcBef>
              <a:spcAft>
                <a:spcPts val="0"/>
              </a:spcAft>
              <a:buNone/>
            </a:pPr>
            <a:r>
              <a:t/>
            </a:r>
            <a:endParaRPr sz="3000"/>
          </a:p>
        </p:txBody>
      </p:sp>
      <p:sp>
        <p:nvSpPr>
          <p:cNvPr id="170" name="Google Shape;170;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Justify your effort to try to solve the problem. </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rPr lang="en" sz="1600">
                <a:solidFill>
                  <a:schemeClr val="dk1"/>
                </a:solidFill>
              </a:rPr>
              <a:t>Customers go to a dermatologist which is expensive without insurance as well as it can take a long time to get an appointment</a:t>
            </a:r>
            <a:endParaRPr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t/>
            </a:r>
            <a:endParaRPr b="0" sz="3000"/>
          </a:p>
        </p:txBody>
      </p:sp>
      <p:sp>
        <p:nvSpPr>
          <p:cNvPr id="176" name="Google Shape;176;p22"/>
          <p:cNvSpPr txBox="1"/>
          <p:nvPr>
            <p:ph idx="1" type="subTitle"/>
          </p:nvPr>
        </p:nvSpPr>
        <p:spPr>
          <a:xfrm>
            <a:off x="730000" y="2776050"/>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Identifying multiple ways to detect skin cancer through image classification. With our research we found multiple ways to detect skin cancer. Two of those being dermoscopy  and spectroscopy based techniques using Computer Assisted Diagnosis.</a:t>
            </a:r>
            <a:endParaRPr sz="1300"/>
          </a:p>
        </p:txBody>
      </p:sp>
      <p:pic>
        <p:nvPicPr>
          <p:cNvPr descr="Dermoscopy: The dermatologist's stethoscope" id="177" name="Google Shape;177;p22"/>
          <p:cNvPicPr preferRelativeResize="0"/>
          <p:nvPr/>
        </p:nvPicPr>
        <p:blipFill>
          <a:blip r:embed="rId3">
            <a:alphaModFix/>
          </a:blip>
          <a:stretch>
            <a:fillRect/>
          </a:stretch>
        </p:blipFill>
        <p:spPr>
          <a:xfrm>
            <a:off x="4572000" y="0"/>
            <a:ext cx="2609850" cy="1752600"/>
          </a:xfrm>
          <a:prstGeom prst="rect">
            <a:avLst/>
          </a:prstGeom>
          <a:noFill/>
          <a:ln>
            <a:noFill/>
          </a:ln>
        </p:spPr>
      </p:pic>
      <p:sp>
        <p:nvSpPr>
          <p:cNvPr id="178" name="Google Shape;178;p22"/>
          <p:cNvSpPr txBox="1"/>
          <p:nvPr/>
        </p:nvSpPr>
        <p:spPr>
          <a:xfrm>
            <a:off x="7404850" y="676200"/>
            <a:ext cx="143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Dermoscopy Technique</a:t>
            </a:r>
            <a:endParaRPr>
              <a:latin typeface="Lato"/>
              <a:ea typeface="Lato"/>
              <a:cs typeface="Lato"/>
              <a:sym typeface="Lato"/>
            </a:endParaRPr>
          </a:p>
        </p:txBody>
      </p:sp>
      <p:pic>
        <p:nvPicPr>
          <p:cNvPr descr="Computation | Free Full-Text | An SVM Framework for Malignant Melanoma  Detection Based on Optimized HOG Features | HTML" id="179" name="Google Shape;179;p22"/>
          <p:cNvPicPr preferRelativeResize="0"/>
          <p:nvPr/>
        </p:nvPicPr>
        <p:blipFill>
          <a:blip r:embed="rId4">
            <a:alphaModFix/>
          </a:blip>
          <a:stretch>
            <a:fillRect/>
          </a:stretch>
        </p:blipFill>
        <p:spPr>
          <a:xfrm>
            <a:off x="6586475" y="1752600"/>
            <a:ext cx="2557524" cy="1687200"/>
          </a:xfrm>
          <a:prstGeom prst="rect">
            <a:avLst/>
          </a:prstGeom>
          <a:noFill/>
          <a:ln>
            <a:noFill/>
          </a:ln>
        </p:spPr>
      </p:pic>
      <p:sp>
        <p:nvSpPr>
          <p:cNvPr id="180" name="Google Shape;180;p22"/>
          <p:cNvSpPr txBox="1"/>
          <p:nvPr/>
        </p:nvSpPr>
        <p:spPr>
          <a:xfrm>
            <a:off x="4679575" y="2008100"/>
            <a:ext cx="1828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Melanoma Skin Cancer Detection using Support Vector Machine.</a:t>
            </a:r>
            <a:endParaRPr>
              <a:latin typeface="Lato"/>
              <a:ea typeface="Lato"/>
              <a:cs typeface="Lato"/>
              <a:sym typeface="Lato"/>
            </a:endParaRPr>
          </a:p>
        </p:txBody>
      </p:sp>
      <p:pic>
        <p:nvPicPr>
          <p:cNvPr descr="Real-time Raman Spectroscopy for In Vivo Skin Cancer Diagnosis | Cancer  Research" id="181" name="Google Shape;181;p22"/>
          <p:cNvPicPr preferRelativeResize="0"/>
          <p:nvPr/>
        </p:nvPicPr>
        <p:blipFill>
          <a:blip r:embed="rId5">
            <a:alphaModFix/>
          </a:blip>
          <a:stretch>
            <a:fillRect/>
          </a:stretch>
        </p:blipFill>
        <p:spPr>
          <a:xfrm>
            <a:off x="4548188" y="3310300"/>
            <a:ext cx="2657475" cy="1724025"/>
          </a:xfrm>
          <a:prstGeom prst="rect">
            <a:avLst/>
          </a:prstGeom>
          <a:noFill/>
          <a:ln>
            <a:noFill/>
          </a:ln>
        </p:spPr>
      </p:pic>
      <p:sp>
        <p:nvSpPr>
          <p:cNvPr id="182" name="Google Shape;182;p22"/>
          <p:cNvSpPr txBox="1"/>
          <p:nvPr/>
        </p:nvSpPr>
        <p:spPr>
          <a:xfrm>
            <a:off x="7279350" y="3648963"/>
            <a:ext cx="1828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Spectroscopy Technique using Raman spectrometer system</a:t>
            </a:r>
            <a:endParaRPr>
              <a:latin typeface="Lato"/>
              <a:ea typeface="Lato"/>
              <a:cs typeface="Lato"/>
              <a:sym typeface="Lato"/>
            </a:endParaRPr>
          </a:p>
        </p:txBody>
      </p:sp>
      <p:sp>
        <p:nvSpPr>
          <p:cNvPr id="183" name="Google Shape;183;p22"/>
          <p:cNvSpPr txBox="1"/>
          <p:nvPr/>
        </p:nvSpPr>
        <p:spPr>
          <a:xfrm>
            <a:off x="7279350" y="5414675"/>
            <a:ext cx="7344000" cy="85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Reasoning</a:t>
            </a:r>
            <a:endParaRPr sz="3000"/>
          </a:p>
          <a:p>
            <a:pPr indent="0" lvl="0" marL="0" rtl="0" algn="l">
              <a:spcBef>
                <a:spcPts val="0"/>
              </a:spcBef>
              <a:spcAft>
                <a:spcPts val="0"/>
              </a:spcAft>
              <a:buNone/>
            </a:pPr>
            <a:r>
              <a:t/>
            </a:r>
            <a:endParaRPr sz="3000"/>
          </a:p>
        </p:txBody>
      </p:sp>
      <p:sp>
        <p:nvSpPr>
          <p:cNvPr id="189" name="Google Shape;189;p23"/>
          <p:cNvSpPr txBox="1"/>
          <p:nvPr>
            <p:ph idx="1" type="subTitle"/>
          </p:nvPr>
        </p:nvSpPr>
        <p:spPr>
          <a:xfrm>
            <a:off x="730000" y="2471250"/>
            <a:ext cx="3068400" cy="208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The  reason we’re focusing on </a:t>
            </a:r>
            <a:r>
              <a:rPr lang="en" sz="1300"/>
              <a:t>multiple</a:t>
            </a:r>
            <a:r>
              <a:rPr lang="en" sz="1300"/>
              <a:t> techniques and methods are simply to understand and to see which method will best detect skin cancer. Multiple methods have been developed but our </a:t>
            </a:r>
            <a:r>
              <a:rPr lang="en" sz="1300"/>
              <a:t>mission</a:t>
            </a:r>
            <a:r>
              <a:rPr lang="en" sz="1300"/>
              <a:t> is to figure out which method is the most reliable for getting correct accuracy. </a:t>
            </a:r>
            <a:endParaRPr sz="1300"/>
          </a:p>
        </p:txBody>
      </p:sp>
      <p:pic>
        <p:nvPicPr>
          <p:cNvPr id="190" name="Google Shape;190;p23"/>
          <p:cNvPicPr preferRelativeResize="0"/>
          <p:nvPr/>
        </p:nvPicPr>
        <p:blipFill>
          <a:blip r:embed="rId3">
            <a:alphaModFix/>
          </a:blip>
          <a:stretch>
            <a:fillRect/>
          </a:stretch>
        </p:blipFill>
        <p:spPr>
          <a:xfrm>
            <a:off x="4572000" y="0"/>
            <a:ext cx="442590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764300" y="1728150"/>
            <a:ext cx="3300900" cy="168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The 4 Stages to Skin Cancer Detection</a:t>
            </a:r>
            <a:endParaRPr sz="4100"/>
          </a:p>
        </p:txBody>
      </p:sp>
      <p:sp>
        <p:nvSpPr>
          <p:cNvPr id="196" name="Google Shape;196;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Acquire the image set</a:t>
            </a:r>
            <a:endParaRPr/>
          </a:p>
          <a:p>
            <a:pPr indent="-311150" lvl="0" marL="457200" rtl="0" algn="l">
              <a:spcBef>
                <a:spcPts val="0"/>
              </a:spcBef>
              <a:spcAft>
                <a:spcPts val="0"/>
              </a:spcAft>
              <a:buSzPts val="1300"/>
              <a:buAutoNum type="arabicPeriod"/>
            </a:pPr>
            <a:r>
              <a:rPr lang="en"/>
              <a:t>Segmentation (which include several methods such as techniques based on edges, thresholding, histogram segmentation, region growing, etc.)</a:t>
            </a:r>
            <a:endParaRPr/>
          </a:p>
          <a:p>
            <a:pPr indent="-311150" lvl="0" marL="457200" rtl="0" algn="l">
              <a:spcBef>
                <a:spcPts val="0"/>
              </a:spcBef>
              <a:spcAft>
                <a:spcPts val="0"/>
              </a:spcAft>
              <a:buSzPts val="1300"/>
              <a:buAutoNum type="arabicPeriod"/>
            </a:pPr>
            <a:r>
              <a:rPr lang="en"/>
              <a:t>Feature Extraction</a:t>
            </a:r>
            <a:endParaRPr/>
          </a:p>
          <a:p>
            <a:pPr indent="-311150" lvl="0" marL="457200" rtl="0" algn="l">
              <a:spcBef>
                <a:spcPts val="0"/>
              </a:spcBef>
              <a:spcAft>
                <a:spcPts val="0"/>
              </a:spcAft>
              <a:buSzPts val="1300"/>
              <a:buAutoNum type="arabicPeriod"/>
            </a:pPr>
            <a:r>
              <a:rPr lang="en"/>
              <a:t>Classification or detection of a lesion for diagnosis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0" name="Shape 200"/>
        <p:cNvGrpSpPr/>
        <p:nvPr/>
      </p:nvGrpSpPr>
      <p:grpSpPr>
        <a:xfrm>
          <a:off x="0" y="0"/>
          <a:ext cx="0" cy="0"/>
          <a:chOff x="0" y="0"/>
          <a:chExt cx="0" cy="0"/>
        </a:xfrm>
      </p:grpSpPr>
      <p:sp>
        <p:nvSpPr>
          <p:cNvPr id="201" name="Google Shape;201;p25"/>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a:t>
            </a:r>
            <a:endParaRPr b="0"/>
          </a:p>
        </p:txBody>
      </p:sp>
      <p:sp>
        <p:nvSpPr>
          <p:cNvPr id="202" name="Google Shape;202;p25"/>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latin typeface="Lato"/>
                <a:ea typeface="Lato"/>
                <a:cs typeface="Lato"/>
                <a:sym typeface="Lato"/>
              </a:rPr>
              <a:t>The assumptions are very simple more research will be done to provide better accuracy. More methods will come along as technology advances that will enable more diagnostics. </a:t>
            </a:r>
            <a:endParaRPr b="0" sz="16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